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4"/>
  </p:sldMasterIdLst>
  <p:notesMasterIdLst>
    <p:notesMasterId r:id="rId34"/>
  </p:notesMasterIdLst>
  <p:handoutMasterIdLst>
    <p:handoutMasterId r:id="rId35"/>
  </p:handoutMasterIdLst>
  <p:sldIdLst>
    <p:sldId id="267" r:id="rId5"/>
    <p:sldId id="278" r:id="rId6"/>
    <p:sldId id="279" r:id="rId7"/>
    <p:sldId id="280" r:id="rId8"/>
    <p:sldId id="281" r:id="rId9"/>
    <p:sldId id="282" r:id="rId10"/>
    <p:sldId id="283" r:id="rId11"/>
    <p:sldId id="284" r:id="rId12"/>
    <p:sldId id="285" r:id="rId13"/>
    <p:sldId id="286" r:id="rId14"/>
    <p:sldId id="287" r:id="rId15"/>
    <p:sldId id="288" r:id="rId16"/>
    <p:sldId id="289" r:id="rId17"/>
    <p:sldId id="290" r:id="rId18"/>
    <p:sldId id="291" r:id="rId19"/>
    <p:sldId id="292" r:id="rId20"/>
    <p:sldId id="293" r:id="rId21"/>
    <p:sldId id="294" r:id="rId22"/>
    <p:sldId id="295" r:id="rId23"/>
    <p:sldId id="296" r:id="rId24"/>
    <p:sldId id="297" r:id="rId25"/>
    <p:sldId id="298" r:id="rId26"/>
    <p:sldId id="299" r:id="rId27"/>
    <p:sldId id="300" r:id="rId28"/>
    <p:sldId id="301" r:id="rId29"/>
    <p:sldId id="304" r:id="rId30"/>
    <p:sldId id="302" r:id="rId31"/>
    <p:sldId id="303" r:id="rId32"/>
    <p:sldId id="305" r:id="rId33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599" autoAdjust="0"/>
  </p:normalViewPr>
  <p:slideViewPr>
    <p:cSldViewPr>
      <p:cViewPr varScale="1">
        <p:scale>
          <a:sx n="128" d="100"/>
          <a:sy n="128" d="100"/>
        </p:scale>
        <p:origin x="173" y="7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E6E22E-288A-414B-A8DE-E4DBD03D5FC0}" type="datetimeFigureOut">
              <a:rPr lang="en-US"/>
              <a:t>11/13/2019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114579-D02A-4B51-B5DF-8EC449F77AC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8126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A9AE7E-E0F9-4C51-AD9A-F4C3A6E23BBF}" type="datetimeFigureOut">
              <a:rPr lang="en-US"/>
              <a:t>11/13/2019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074690-7256-4BB9-AC0F-97AEAE8CDEC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426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6792" y="1905003"/>
            <a:ext cx="9435241" cy="1625599"/>
          </a:xfrm>
        </p:spPr>
        <p:txBody>
          <a:bodyPr>
            <a:normAutofit/>
          </a:bodyPr>
          <a:lstStyle>
            <a:lvl1pPr algn="ctr">
              <a:lnSpc>
                <a:spcPct val="90000"/>
              </a:lnSpc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2103" y="3657123"/>
            <a:ext cx="9429931" cy="991077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E36636D-D922-432D-A958-524484B5923D}" type="datetimeFigureOut">
              <a:rPr lang="en-US"/>
              <a:pPr/>
              <a:t>11/13/2019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1218882" y="1600200"/>
            <a:ext cx="9739746" cy="73152"/>
            <a:chOff x="914400" y="1200150"/>
            <a:chExt cx="7306712" cy="54864"/>
          </a:xfrm>
        </p:grpSpPr>
        <p:sp>
          <p:nvSpPr>
            <p:cNvPr id="8" name="Oval 7"/>
            <p:cNvSpPr/>
            <p:nvPr/>
          </p:nvSpPr>
          <p:spPr>
            <a:xfrm>
              <a:off x="8166248" y="1200150"/>
              <a:ext cx="54864" cy="54864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Oval 8"/>
            <p:cNvSpPr/>
            <p:nvPr/>
          </p:nvSpPr>
          <p:spPr>
            <a:xfrm>
              <a:off x="914400" y="1200150"/>
              <a:ext cx="54864" cy="54864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036847" y="1207626"/>
              <a:ext cx="7074290" cy="38998"/>
              <a:chOff x="2141408" y="1752956"/>
              <a:chExt cx="7315200" cy="38998"/>
            </a:xfrm>
            <a:solidFill>
              <a:schemeClr val="tx2"/>
            </a:solidFill>
          </p:grpSpPr>
          <p:cxnSp>
            <p:nvCxnSpPr>
              <p:cNvPr id="11" name="Straight Connector 10"/>
              <p:cNvCxnSpPr/>
              <p:nvPr/>
            </p:nvCxnSpPr>
            <p:spPr>
              <a:xfrm>
                <a:off x="2141408" y="1752956"/>
                <a:ext cx="7315200" cy="0"/>
              </a:xfrm>
              <a:prstGeom prst="line">
                <a:avLst/>
              </a:prstGeom>
              <a:grpFill/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2141408" y="1791954"/>
                <a:ext cx="7315200" cy="0"/>
              </a:xfrm>
              <a:prstGeom prst="line">
                <a:avLst/>
              </a:prstGeom>
              <a:grpFill/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" name="Group 12"/>
          <p:cNvGrpSpPr/>
          <p:nvPr/>
        </p:nvGrpSpPr>
        <p:grpSpPr>
          <a:xfrm>
            <a:off x="1218882" y="4851400"/>
            <a:ext cx="9739746" cy="73152"/>
            <a:chOff x="914400" y="3638550"/>
            <a:chExt cx="7306712" cy="54864"/>
          </a:xfrm>
        </p:grpSpPr>
        <p:sp>
          <p:nvSpPr>
            <p:cNvPr id="14" name="Oval 13"/>
            <p:cNvSpPr/>
            <p:nvPr/>
          </p:nvSpPr>
          <p:spPr>
            <a:xfrm>
              <a:off x="8166248" y="3638550"/>
              <a:ext cx="54864" cy="54864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Oval 14"/>
            <p:cNvSpPr/>
            <p:nvPr/>
          </p:nvSpPr>
          <p:spPr>
            <a:xfrm>
              <a:off x="914400" y="3638550"/>
              <a:ext cx="54864" cy="54864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1036847" y="3646026"/>
              <a:ext cx="7074290" cy="38998"/>
              <a:chOff x="2141408" y="1752956"/>
              <a:chExt cx="7315200" cy="38998"/>
            </a:xfrm>
            <a:solidFill>
              <a:schemeClr val="tx2"/>
            </a:solidFill>
          </p:grpSpPr>
          <p:cxnSp>
            <p:nvCxnSpPr>
              <p:cNvPr id="17" name="Straight Connector 16"/>
              <p:cNvCxnSpPr/>
              <p:nvPr/>
            </p:nvCxnSpPr>
            <p:spPr>
              <a:xfrm>
                <a:off x="2141408" y="1752956"/>
                <a:ext cx="7315200" cy="0"/>
              </a:xfrm>
              <a:prstGeom prst="line">
                <a:avLst/>
              </a:prstGeom>
              <a:grpFill/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2141408" y="1791954"/>
                <a:ext cx="7315200" cy="0"/>
              </a:xfrm>
              <a:prstGeom prst="line">
                <a:avLst/>
              </a:prstGeom>
              <a:grpFill/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7437643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11/13/2019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322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34563" y="434975"/>
            <a:ext cx="1168400" cy="56610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613" y="434975"/>
            <a:ext cx="8413750" cy="5661025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11/13/2019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85700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11/13/2019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9062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030" y="990599"/>
            <a:ext cx="9344765" cy="2235203"/>
          </a:xfrm>
        </p:spPr>
        <p:txBody>
          <a:bodyPr anchor="b">
            <a:normAutofit/>
          </a:bodyPr>
          <a:lstStyle>
            <a:lvl1pPr algn="ctr">
              <a:lnSpc>
                <a:spcPct val="90000"/>
              </a:lnSpc>
              <a:defRPr sz="48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2030" y="3733800"/>
            <a:ext cx="9344765" cy="1219200"/>
          </a:xfrm>
        </p:spPr>
        <p:txBody>
          <a:bodyPr anchor="t"/>
          <a:lstStyle>
            <a:lvl1pPr marL="0" indent="0" algn="ctr">
              <a:spcBef>
                <a:spcPts val="0"/>
              </a:spcBef>
              <a:buNone/>
              <a:defRPr sz="20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11/13/2019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  <p:grpSp>
        <p:nvGrpSpPr>
          <p:cNvPr id="13" name="Group 12"/>
          <p:cNvGrpSpPr/>
          <p:nvPr/>
        </p:nvGrpSpPr>
        <p:grpSpPr>
          <a:xfrm>
            <a:off x="3273781" y="3475736"/>
            <a:ext cx="5641265" cy="54864"/>
            <a:chOff x="2455975" y="2588441"/>
            <a:chExt cx="4232051" cy="41148"/>
          </a:xfrm>
        </p:grpSpPr>
        <p:sp>
          <p:nvSpPr>
            <p:cNvPr id="14" name="Oval 13"/>
            <p:cNvSpPr/>
            <p:nvPr/>
          </p:nvSpPr>
          <p:spPr>
            <a:xfrm>
              <a:off x="6642306" y="2588441"/>
              <a:ext cx="45720" cy="41148"/>
            </a:xfrm>
            <a:prstGeom prst="ellipse">
              <a:avLst/>
            </a:prstGeom>
            <a:solidFill>
              <a:schemeClr val="tx1"/>
            </a:solidFill>
            <a:ln w="26425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2455975" y="2588441"/>
              <a:ext cx="45720" cy="41148"/>
            </a:xfrm>
            <a:prstGeom prst="ellipse">
              <a:avLst/>
            </a:prstGeom>
            <a:solidFill>
              <a:schemeClr val="tx1"/>
            </a:solidFill>
            <a:ln w="26425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2563229" y="2594391"/>
              <a:ext cx="4023360" cy="29249"/>
              <a:chOff x="2550323" y="3458731"/>
              <a:chExt cx="4023360" cy="38998"/>
            </a:xfrm>
          </p:grpSpPr>
          <p:cxnSp>
            <p:nvCxnSpPr>
              <p:cNvPr id="17" name="Straight Connector 16"/>
              <p:cNvCxnSpPr/>
              <p:nvPr/>
            </p:nvCxnSpPr>
            <p:spPr>
              <a:xfrm>
                <a:off x="2550323" y="3458731"/>
                <a:ext cx="4023360" cy="0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</a:ln>
              <a:effectLst/>
            </p:spPr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2550323" y="3497729"/>
                <a:ext cx="4023360" cy="0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</a:ln>
              <a:effectLst/>
            </p:spPr>
          </p:cxnSp>
        </p:grpSp>
      </p:grpSp>
    </p:spTree>
    <p:extLst>
      <p:ext uri="{BB962C8B-B14F-4D97-AF65-F5344CB8AC3E}">
        <p14:creationId xmlns:p14="http://schemas.microsoft.com/office/powerpoint/2010/main" val="552628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803400"/>
            <a:ext cx="4773956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803400"/>
            <a:ext cx="4773956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11/13/2019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6077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2945" y="1803400"/>
            <a:ext cx="4769806" cy="7112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514600"/>
            <a:ext cx="4773956" cy="35560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0049" y="1803400"/>
            <a:ext cx="4769806" cy="7112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5986" y="2514600"/>
            <a:ext cx="4773956" cy="35560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11/13/2019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4258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11/13/2019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65934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11/13/2019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28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8883" y="1803400"/>
            <a:ext cx="6602281" cy="42672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803400"/>
            <a:ext cx="2844060" cy="4267201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11/13/2019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8646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1218883" y="1803400"/>
            <a:ext cx="6602280" cy="4267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338739" y="1925320"/>
            <a:ext cx="6362567" cy="4023360"/>
          </a:xfrm>
          <a:solidFill>
            <a:schemeClr val="bg2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803401"/>
            <a:ext cx="2844060" cy="41656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11/13/2019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505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2400"/>
          </a:p>
        </p:txBody>
      </p:sp>
      <p:sp>
        <p:nvSpPr>
          <p:cNvPr id="8" name="Rounded Rectangle 7"/>
          <p:cNvSpPr/>
          <p:nvPr/>
        </p:nvSpPr>
        <p:spPr>
          <a:xfrm>
            <a:off x="304721" y="301752"/>
            <a:ext cx="11579384" cy="6254496"/>
          </a:xfrm>
          <a:prstGeom prst="roundRect">
            <a:avLst>
              <a:gd name="adj" fmla="val 2341"/>
            </a:avLst>
          </a:prstGeom>
          <a:solidFill>
            <a:srgbClr val="FFFFFF"/>
          </a:solidFill>
          <a:ln>
            <a:noFill/>
          </a:ln>
          <a:effectLst>
            <a:innerShdw blurRad="508000">
              <a:srgbClr val="FFD14B">
                <a:alpha val="69804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431800"/>
            <a:ext cx="9751060" cy="1168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803400"/>
            <a:ext cx="975106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8882" y="6172200"/>
            <a:ext cx="7414870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8E36636D-D922-432D-A958-524484B5923D}" type="datetimeFigureOut">
              <a:rPr lang="en-US"/>
              <a:pPr/>
              <a:t>11/13/2019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8928" y="6172200"/>
            <a:ext cx="711015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07221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50392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52144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53896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55648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359152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660904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Dungeon Buddy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D&amp;D project by David Gereau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543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 Game Screen </a:t>
            </a:r>
            <a:r>
              <a:rPr lang="en-US" sz="1600" dirty="0" smtClean="0"/>
              <a:t>(For New Players)</a:t>
            </a:r>
            <a:endParaRPr lang="en-US" sz="16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43186057"/>
              </p:ext>
            </p:extLst>
          </p:nvPr>
        </p:nvGraphicFramePr>
        <p:xfrm>
          <a:off x="912812" y="3657598"/>
          <a:ext cx="10439400" cy="2438400"/>
        </p:xfrm>
        <a:graphic>
          <a:graphicData uri="http://schemas.openxmlformats.org/drawingml/2006/table">
            <a:tbl>
              <a:tblPr/>
              <a:tblGrid>
                <a:gridCol w="549442"/>
                <a:gridCol w="9889958"/>
              </a:tblGrid>
              <a:tr h="406400">
                <a:tc gridSpan="2">
                  <a:txBody>
                    <a:bodyPr/>
                    <a:lstStyle/>
                    <a:p>
                      <a:pPr algn="ctr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b="1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Join Game Screen</a:t>
                      </a:r>
                      <a:endParaRPr lang="en-US" sz="11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0640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If not logged in, the user should be redirected to the login screen.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FR2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to view all the games currently accepting new players.</a:t>
                      </a:r>
                      <a:endParaRPr lang="en-US" sz="11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FR3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be to access the names of all of the games in the database.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FR4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fill out basic information for a game they would like to join.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FR5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forward the user’s information as a join request to the Game Master of the game.</a:t>
                      </a:r>
                      <a:endParaRPr lang="en-US" sz="11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8470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Information Screen </a:t>
            </a:r>
            <a:r>
              <a:rPr lang="en-US" sz="1600" dirty="0" smtClean="0"/>
              <a:t>(For Game Masters and Players)</a:t>
            </a:r>
            <a:endParaRPr lang="en-US" sz="16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6281622"/>
              </p:ext>
            </p:extLst>
          </p:nvPr>
        </p:nvGraphicFramePr>
        <p:xfrm>
          <a:off x="760412" y="1981200"/>
          <a:ext cx="10591800" cy="1426464"/>
        </p:xfrm>
        <a:graphic>
          <a:graphicData uri="http://schemas.openxmlformats.org/drawingml/2006/table">
            <a:tbl>
              <a:tblPr/>
              <a:tblGrid>
                <a:gridCol w="557463"/>
                <a:gridCol w="10034337"/>
              </a:tblGrid>
              <a:tr h="0">
                <a:tc gridSpan="2">
                  <a:txBody>
                    <a:bodyPr/>
                    <a:lstStyle/>
                    <a:p>
                      <a:pPr algn="ctr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b="1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(Player) Game Information Screen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If not logged in, the user should be redirected to the login screen.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FR2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retrieve the stored game information text from the database.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FR3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read the game information written by the Game Master.</a:t>
                      </a:r>
                      <a:endParaRPr lang="en-US" sz="11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5017680"/>
              </p:ext>
            </p:extLst>
          </p:nvPr>
        </p:nvGraphicFramePr>
        <p:xfrm>
          <a:off x="760412" y="3657599"/>
          <a:ext cx="10591800" cy="2605020"/>
        </p:xfrm>
        <a:graphic>
          <a:graphicData uri="http://schemas.openxmlformats.org/drawingml/2006/table">
            <a:tbl>
              <a:tblPr/>
              <a:tblGrid>
                <a:gridCol w="557463"/>
                <a:gridCol w="10034337"/>
              </a:tblGrid>
              <a:tr h="342397">
                <a:tc gridSpan="2">
                  <a:txBody>
                    <a:bodyPr/>
                    <a:lstStyle/>
                    <a:p>
                      <a:pPr algn="ctr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b="1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(Game Master) Game Information Screen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62101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If not logged in, the user should be redirected to the login screen.</a:t>
                      </a:r>
                      <a:endParaRPr lang="en-US" sz="11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62101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FR2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retrieve the current stored game information text from the database.</a:t>
                      </a:r>
                      <a:endParaRPr lang="en-US" sz="11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62101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FR3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update any of the existing game information.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62101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FR4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update the game’s information in the database with any changes made by the Game Master.</a:t>
                      </a:r>
                      <a:endParaRPr lang="en-US" sz="11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9252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Party Screen </a:t>
            </a:r>
            <a:r>
              <a:rPr lang="en-US" sz="1600" dirty="0" smtClean="0"/>
              <a:t>(For Game Masters and Players)</a:t>
            </a:r>
            <a:endParaRPr lang="en-US" sz="16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0724794"/>
              </p:ext>
            </p:extLst>
          </p:nvPr>
        </p:nvGraphicFramePr>
        <p:xfrm>
          <a:off x="760412" y="1904999"/>
          <a:ext cx="10591800" cy="1368044"/>
        </p:xfrm>
        <a:graphic>
          <a:graphicData uri="http://schemas.openxmlformats.org/drawingml/2006/table">
            <a:tbl>
              <a:tblPr/>
              <a:tblGrid>
                <a:gridCol w="557463"/>
                <a:gridCol w="10034337"/>
              </a:tblGrid>
              <a:tr h="304800">
                <a:tc gridSpan="2">
                  <a:txBody>
                    <a:bodyPr/>
                    <a:lstStyle/>
                    <a:p>
                      <a:pPr algn="ctr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b="1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(Player) Game Party Screen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If not logged in, the user should be redirected to the login screen.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FR2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retrieve all party members belonging to the game from the database.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FR3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view the list of current party members, and all of their current information.</a:t>
                      </a:r>
                      <a:endParaRPr lang="en-US" sz="11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1859544"/>
              </p:ext>
            </p:extLst>
          </p:nvPr>
        </p:nvGraphicFramePr>
        <p:xfrm>
          <a:off x="760412" y="3558872"/>
          <a:ext cx="10591800" cy="2689526"/>
        </p:xfrm>
        <a:graphic>
          <a:graphicData uri="http://schemas.openxmlformats.org/drawingml/2006/table">
            <a:tbl>
              <a:tblPr/>
              <a:tblGrid>
                <a:gridCol w="557463"/>
                <a:gridCol w="10034337"/>
              </a:tblGrid>
              <a:tr h="327963">
                <a:tc gridSpan="2">
                  <a:txBody>
                    <a:bodyPr/>
                    <a:lstStyle/>
                    <a:p>
                      <a:pPr algn="ctr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b="1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(Game Master) Game Party Screen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285" marR="72325" marT="67805" marB="67805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27963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285" marR="72325" marT="67805" marB="67805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If not logged in, the user should be redirected to the login screen.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285" marR="72325" marT="67805" marB="67805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7963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FR2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285" marR="72325" marT="67805" marB="67805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retrieve all party members belonging to the game from the database.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285" marR="72325" marT="67805" marB="67805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7963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FR3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285" marR="72325" marT="67805" marB="67805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view the list of current party members, and all of their current information.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285" marR="72325" marT="67805" marB="67805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7963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FR4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285" marR="72325" marT="67805" marB="67805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edit any of the information belonging to any of the individual party members.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285" marR="72325" marT="67805" marB="67805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1509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FR5</a:t>
                      </a:r>
                    </a:p>
                  </a:txBody>
                  <a:tcPr marL="63285" marR="72325" marT="67805" marB="67805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view and accept any join requests to the game.</a:t>
                      </a:r>
                    </a:p>
                  </a:txBody>
                  <a:tcPr marL="63285" marR="72325" marT="67805" marB="67805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1509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FR6</a:t>
                      </a:r>
                    </a:p>
                  </a:txBody>
                  <a:tcPr marL="63285" marR="72325" marT="67805" marB="67805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create and add NPC Party Members to the game.</a:t>
                      </a:r>
                    </a:p>
                  </a:txBody>
                  <a:tcPr marL="63285" marR="72325" marT="67805" marB="67805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7963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FR7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285" marR="72325" marT="67805" marB="67805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update any updated party member information to the database.</a:t>
                      </a:r>
                      <a:endParaRPr lang="en-US" sz="11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285" marR="72325" marT="67805" marB="67805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129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 Page Tool </a:t>
            </a:r>
            <a:r>
              <a:rPr lang="en-US" sz="1600" dirty="0" smtClean="0"/>
              <a:t>(For Game Masters and Players)</a:t>
            </a:r>
            <a:endParaRPr lang="en-US" sz="16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2221077"/>
              </p:ext>
            </p:extLst>
          </p:nvPr>
        </p:nvGraphicFramePr>
        <p:xfrm>
          <a:off x="760412" y="1752601"/>
          <a:ext cx="10591800" cy="1026033"/>
        </p:xfrm>
        <a:graphic>
          <a:graphicData uri="http://schemas.openxmlformats.org/drawingml/2006/table">
            <a:tbl>
              <a:tblPr/>
              <a:tblGrid>
                <a:gridCol w="557463"/>
                <a:gridCol w="10034337"/>
              </a:tblGrid>
              <a:tr h="203200">
                <a:tc gridSpan="2">
                  <a:txBody>
                    <a:bodyPr/>
                    <a:lstStyle/>
                    <a:p>
                      <a:pPr algn="ctr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b="1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(Player) Custom Game Page Screen</a:t>
                      </a:r>
                      <a:endParaRPr lang="en-US" sz="11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0320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If not logged in, the user should be redirected to the login screen.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FR2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view the game master’s custom pdf page.</a:t>
                      </a:r>
                      <a:endParaRPr lang="en-US" sz="11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0021710"/>
              </p:ext>
            </p:extLst>
          </p:nvPr>
        </p:nvGraphicFramePr>
        <p:xfrm>
          <a:off x="760412" y="2994212"/>
          <a:ext cx="10591799" cy="3406590"/>
        </p:xfrm>
        <a:graphic>
          <a:graphicData uri="http://schemas.openxmlformats.org/drawingml/2006/table">
            <a:tbl>
              <a:tblPr/>
              <a:tblGrid>
                <a:gridCol w="700403"/>
                <a:gridCol w="9891396"/>
              </a:tblGrid>
              <a:tr h="284018">
                <a:tc gridSpan="2">
                  <a:txBody>
                    <a:bodyPr/>
                    <a:lstStyle/>
                    <a:p>
                      <a:pPr algn="ctr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 b="1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(Game Master) Custom Page Tool</a:t>
                      </a:r>
                      <a:endParaRPr lang="en-US" sz="10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896" marR="65024" marT="60960" marB="6096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84018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</a:t>
                      </a:r>
                      <a:endParaRPr lang="en-US" sz="10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896" marR="65024" marT="60960" marB="6096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If not logged in, the user should be redirected to the login screen.</a:t>
                      </a:r>
                      <a:endParaRPr lang="en-US" sz="10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896" marR="65024" marT="60960" marB="6096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4018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FR2</a:t>
                      </a:r>
                      <a:endParaRPr lang="en-US" sz="10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896" marR="65024" marT="60960" marB="6096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be able to retrieve the names and ordering of all the current custom pages from the database.</a:t>
                      </a:r>
                      <a:endParaRPr lang="en-US" sz="10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896" marR="65024" marT="60960" marB="6096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4018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FR3</a:t>
                      </a:r>
                      <a:endParaRPr lang="en-US" sz="10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896" marR="65024" marT="60960" marB="6096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reorder the existing custom pages.</a:t>
                      </a:r>
                      <a:endParaRPr lang="en-US" sz="10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896" marR="65024" marT="60960" marB="6096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4018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FR4</a:t>
                      </a:r>
                      <a:endParaRPr lang="en-US" sz="10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896" marR="65024" marT="60960" marB="6096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delete existing custom pages.</a:t>
                      </a:r>
                      <a:endParaRPr lang="en-US" sz="10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896" marR="65024" marT="60960" marB="6096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4018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FR5</a:t>
                      </a:r>
                      <a:endParaRPr lang="en-US" sz="10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896" marR="65024" marT="60960" marB="6096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add additional custom pages.</a:t>
                      </a:r>
                      <a:endParaRPr lang="en-US" sz="10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896" marR="65024" marT="60960" marB="6096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4018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FR6</a:t>
                      </a:r>
                      <a:endParaRPr lang="en-US" sz="10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896" marR="65024" marT="60960" marB="6096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be able to save uploaded pdf pages to server storage.</a:t>
                      </a:r>
                      <a:endParaRPr lang="en-US" sz="10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896" marR="65024" marT="60960" marB="6096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4018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FR7</a:t>
                      </a:r>
                      <a:endParaRPr lang="en-US" sz="10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896" marR="65024" marT="60960" marB="6096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be able to deny the upload of pdf pages with excessive disk usage.</a:t>
                      </a:r>
                      <a:endParaRPr lang="en-US" sz="10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896" marR="65024" marT="60960" marB="6096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4018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FR8</a:t>
                      </a:r>
                      <a:endParaRPr lang="en-US" sz="10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896" marR="65024" marT="60960" marB="6096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be able to insert new custom pages into the database with </a:t>
                      </a:r>
                      <a:r>
                        <a:rPr lang="en-US" sz="1100" dirty="0" err="1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urls</a:t>
                      </a:r>
                      <a:r>
                        <a:rPr lang="en-US" sz="11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 to the pdf pages in server storage. </a:t>
                      </a:r>
                      <a:endParaRPr lang="en-US" sz="10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896" marR="65024" marT="60960" marB="6096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4018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FR9</a:t>
                      </a:r>
                      <a:endParaRPr lang="en-US" sz="10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896" marR="65024" marT="60960" marB="6096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be able to delete pdfs from server storage and the database when no longer needed.</a:t>
                      </a:r>
                      <a:endParaRPr lang="en-US" sz="10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896" marR="65024" marT="60960" marB="6096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4018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FR10</a:t>
                      </a:r>
                      <a:endParaRPr lang="en-US" sz="10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896" marR="65024" marT="60960" marB="6096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1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be able to update custom page order in the database.</a:t>
                      </a:r>
                      <a:endParaRPr lang="en-US" sz="10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896" marR="65024" marT="60960" marB="6096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6312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Encounter Tool </a:t>
            </a:r>
            <a:r>
              <a:rPr lang="en-US" sz="1600" dirty="0" smtClean="0"/>
              <a:t>(For Game Masters)</a:t>
            </a:r>
            <a:endParaRPr lang="en-US" sz="16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2198836"/>
              </p:ext>
            </p:extLst>
          </p:nvPr>
        </p:nvGraphicFramePr>
        <p:xfrm>
          <a:off x="760412" y="2702986"/>
          <a:ext cx="10591799" cy="3354552"/>
        </p:xfrm>
        <a:graphic>
          <a:graphicData uri="http://schemas.openxmlformats.org/drawingml/2006/table">
            <a:tbl>
              <a:tblPr/>
              <a:tblGrid>
                <a:gridCol w="700403"/>
                <a:gridCol w="9891396"/>
              </a:tblGrid>
              <a:tr h="196072">
                <a:tc gridSpan="2">
                  <a:txBody>
                    <a:bodyPr/>
                    <a:lstStyle/>
                    <a:p>
                      <a:pPr algn="ctr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 b="1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(Game Master) Encounter Tool</a:t>
                      </a:r>
                      <a:endParaRPr lang="en-US" sz="9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96072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</a:t>
                      </a:r>
                      <a:endParaRPr lang="en-US" sz="9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If not logged in, the user should be redirected to the login screen.</a:t>
                      </a:r>
                      <a:endParaRPr lang="en-US" sz="9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207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FR2</a:t>
                      </a:r>
                      <a:endParaRPr lang="en-US" sz="9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be able to retrieve the names of all current encounters from the database.</a:t>
                      </a:r>
                      <a:endParaRPr lang="en-US" sz="9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6072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FR3</a:t>
                      </a:r>
                      <a:endParaRPr lang="en-US" sz="9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make new encounters.</a:t>
                      </a:r>
                      <a:endParaRPr lang="en-US" sz="9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6072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FR4</a:t>
                      </a:r>
                      <a:endParaRPr lang="en-US" sz="9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load existing encounters from the database.</a:t>
                      </a:r>
                      <a:endParaRPr lang="en-US" sz="9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6072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FR5</a:t>
                      </a:r>
                      <a:endParaRPr lang="en-US" sz="9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add monsters to their new or existing encounter.</a:t>
                      </a:r>
                      <a:endParaRPr lang="en-US" sz="9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6072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FR6</a:t>
                      </a:r>
                      <a:endParaRPr lang="en-US" sz="9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edit individual monster characteristics.</a:t>
                      </a:r>
                      <a:endParaRPr lang="en-US" sz="9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6072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FR7</a:t>
                      </a:r>
                      <a:endParaRPr lang="en-US" sz="9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save their new encounter for later use.</a:t>
                      </a:r>
                      <a:endParaRPr lang="en-US" sz="9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207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FR8</a:t>
                      </a:r>
                      <a:endParaRPr lang="en-US" sz="9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be able to save new encounters and their monsters to the database.</a:t>
                      </a:r>
                      <a:endParaRPr lang="en-US" sz="9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207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FR9</a:t>
                      </a:r>
                      <a:endParaRPr lang="en-US" sz="9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be able to update existing encounters and their monsters to the database. </a:t>
                      </a:r>
                      <a:endParaRPr lang="en-US" sz="9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207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FR10</a:t>
                      </a:r>
                      <a:endParaRPr lang="en-US" sz="9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be able to delete existing encounters and their monsters to the database.</a:t>
                      </a:r>
                      <a:endParaRPr lang="en-US" sz="9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207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FR11</a:t>
                      </a:r>
                      <a:endParaRPr lang="en-US" sz="9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run game encounters from the tool in actual play.</a:t>
                      </a:r>
                      <a:endParaRPr lang="en-US" sz="9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8057" marT="54429" marB="54429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8763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NPC Tool and NPC Tracker </a:t>
            </a:r>
            <a:r>
              <a:rPr lang="en-US" sz="1600" dirty="0" smtClean="0"/>
              <a:t>(For Game Masters)</a:t>
            </a:r>
            <a:endParaRPr lang="en-US" sz="1600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6026772"/>
              </p:ext>
            </p:extLst>
          </p:nvPr>
        </p:nvGraphicFramePr>
        <p:xfrm>
          <a:off x="760412" y="1803403"/>
          <a:ext cx="10591800" cy="2054731"/>
        </p:xfrm>
        <a:graphic>
          <a:graphicData uri="http://schemas.openxmlformats.org/drawingml/2006/table">
            <a:tbl>
              <a:tblPr/>
              <a:tblGrid>
                <a:gridCol w="557463"/>
                <a:gridCol w="10034337"/>
              </a:tblGrid>
              <a:tr h="0">
                <a:tc gridSpan="2">
                  <a:txBody>
                    <a:bodyPr/>
                    <a:lstStyle/>
                    <a:p>
                      <a:pPr algn="ctr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 b="1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(Game Master) NPC Tool</a:t>
                      </a:r>
                      <a:endParaRPr lang="en-US" sz="9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If not logged in, the user should be redirected to the login screen.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FR2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be able to retrieve pre-made NPC characteristics at random from the database.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FR3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randomly generate every required characteristic for an NPC.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0129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FR4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manually edit any required characteristic for the NPC.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FR5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save the generated or created NPC for later use.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FR6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be able to save the NPC to the database.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8610110"/>
              </p:ext>
            </p:extLst>
          </p:nvPr>
        </p:nvGraphicFramePr>
        <p:xfrm>
          <a:off x="760412" y="3886200"/>
          <a:ext cx="10591800" cy="2592310"/>
        </p:xfrm>
        <a:graphic>
          <a:graphicData uri="http://schemas.openxmlformats.org/drawingml/2006/table">
            <a:tbl>
              <a:tblPr/>
              <a:tblGrid>
                <a:gridCol w="557462"/>
                <a:gridCol w="10034338"/>
              </a:tblGrid>
              <a:tr h="0">
                <a:tc gridSpan="2">
                  <a:txBody>
                    <a:bodyPr/>
                    <a:lstStyle/>
                    <a:p>
                      <a:pPr algn="ctr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 b="1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(Game Master) NPC Tracker</a:t>
                      </a:r>
                      <a:endParaRPr lang="en-US" sz="9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291" marR="56333" marT="52812" marB="52812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</a:t>
                      </a:r>
                    </a:p>
                  </a:txBody>
                  <a:tcPr marL="49291" marR="56333" marT="52812" marB="52812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If not logged in, the user should be redirected to the login screen.</a:t>
                      </a:r>
                    </a:p>
                  </a:txBody>
                  <a:tcPr marL="49291" marR="56333" marT="52812" marB="52812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FR2</a:t>
                      </a:r>
                    </a:p>
                  </a:txBody>
                  <a:tcPr marL="49291" marR="56333" marT="52812" marB="52812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be able to retrieve all of a game’s NPCs from the database.</a:t>
                      </a:r>
                    </a:p>
                  </a:txBody>
                  <a:tcPr marL="49291" marR="56333" marT="52812" marB="52812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FR3</a:t>
                      </a:r>
                    </a:p>
                  </a:txBody>
                  <a:tcPr marL="49291" marR="56333" marT="52812" marB="52812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see a list of all of the game’s NPCs, with basic identifying information.</a:t>
                      </a:r>
                    </a:p>
                  </a:txBody>
                  <a:tcPr marL="49291" marR="56333" marT="52812" marB="52812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FR4</a:t>
                      </a:r>
                    </a:p>
                  </a:txBody>
                  <a:tcPr marL="49291" marR="56333" marT="52812" marB="52812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select any NPC, and display all of its data.</a:t>
                      </a:r>
                    </a:p>
                  </a:txBody>
                  <a:tcPr marL="49291" marR="56333" marT="52812" marB="52812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FR5</a:t>
                      </a:r>
                    </a:p>
                  </a:txBody>
                  <a:tcPr marL="49291" marR="56333" marT="52812" marB="52812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edit any characteristics of that NPC.</a:t>
                      </a:r>
                    </a:p>
                  </a:txBody>
                  <a:tcPr marL="49291" marR="56333" marT="52812" marB="52812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FR6</a:t>
                      </a:r>
                    </a:p>
                  </a:txBody>
                  <a:tcPr marL="49291" marR="56333" marT="52812" marB="52812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update any changes to the game’s NPCs.</a:t>
                      </a:r>
                    </a:p>
                  </a:txBody>
                  <a:tcPr marL="49291" marR="56333" marT="52812" marB="52812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FR7</a:t>
                      </a:r>
                    </a:p>
                  </a:txBody>
                  <a:tcPr marL="49291" marR="56333" marT="52812" marB="52812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delete any given NPC.</a:t>
                      </a:r>
                    </a:p>
                  </a:txBody>
                  <a:tcPr marL="49291" marR="56333" marT="52812" marB="52812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FR8</a:t>
                      </a:r>
                    </a:p>
                  </a:txBody>
                  <a:tcPr marL="49291" marR="56333" marT="52812" marB="52812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update any changes to NPCs in the database.</a:t>
                      </a:r>
                    </a:p>
                  </a:txBody>
                  <a:tcPr marL="49291" marR="56333" marT="52812" marB="52812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FR9</a:t>
                      </a:r>
                    </a:p>
                  </a:txBody>
                  <a:tcPr marL="49291" marR="56333" marT="52812" marB="52812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9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software should be able to delete any given NPC from the database.</a:t>
                      </a:r>
                    </a:p>
                  </a:txBody>
                  <a:tcPr marL="49291" marR="56333" marT="52812" marB="52812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000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Non-Functional Requirements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301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Server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Web Application will need both a Web Server as Middleware, and a Database to handle the back-end storage of data. </a:t>
            </a:r>
            <a:endParaRPr lang="en-US" dirty="0" smtClean="0"/>
          </a:p>
          <a:p>
            <a:r>
              <a:rPr lang="en-US" dirty="0" smtClean="0"/>
              <a:t>Due to expected </a:t>
            </a:r>
            <a:r>
              <a:rPr lang="en-US" dirty="0"/>
              <a:t>low </a:t>
            </a:r>
            <a:r>
              <a:rPr lang="en-US" dirty="0" smtClean="0"/>
              <a:t>traffic, these two components will be </a:t>
            </a:r>
            <a:r>
              <a:rPr lang="en-US" dirty="0"/>
              <a:t>ran on the same platform.</a:t>
            </a:r>
          </a:p>
          <a:p>
            <a:r>
              <a:rPr lang="en-US" dirty="0"/>
              <a:t>The </a:t>
            </a:r>
            <a:r>
              <a:rPr lang="en-US" dirty="0" smtClean="0"/>
              <a:t>Server </a:t>
            </a:r>
            <a:r>
              <a:rPr lang="en-US" dirty="0"/>
              <a:t>must be able to handle moderate levels of disk space required for storage of User PDF files, which may contain images.</a:t>
            </a:r>
          </a:p>
          <a:p>
            <a:r>
              <a:rPr lang="en-US" dirty="0"/>
              <a:t>Database queries will need to be executed within 150ms to ensure the user is able to make the quick alterations needed to run in-game tabletop combats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908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Front-End Device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software will need to be deployed as both an </a:t>
            </a:r>
            <a:r>
              <a:rPr lang="en-US" dirty="0" err="1"/>
              <a:t>Asp.Net</a:t>
            </a:r>
            <a:r>
              <a:rPr lang="en-US" dirty="0"/>
              <a:t> Web Application for Windows and </a:t>
            </a:r>
            <a:r>
              <a:rPr lang="en-US" dirty="0" err="1"/>
              <a:t>macOS</a:t>
            </a:r>
            <a:r>
              <a:rPr lang="en-US" dirty="0"/>
              <a:t> users with </a:t>
            </a:r>
            <a:r>
              <a:rPr lang="en-US" dirty="0" smtClean="0"/>
              <a:t>browser internet access.</a:t>
            </a:r>
          </a:p>
          <a:p>
            <a:r>
              <a:rPr lang="en-US" dirty="0" smtClean="0"/>
              <a:t>Project also includes a secondary project to integrate database access to an existing Microsoft </a:t>
            </a:r>
            <a:r>
              <a:rPr lang="en-US" dirty="0"/>
              <a:t>Windows Desktop Application, so that </a:t>
            </a:r>
            <a:r>
              <a:rPr lang="en-US" dirty="0" smtClean="0"/>
              <a:t>Windows </a:t>
            </a:r>
            <a:r>
              <a:rPr lang="en-US" dirty="0"/>
              <a:t>users </a:t>
            </a:r>
            <a:r>
              <a:rPr lang="en-US" dirty="0" smtClean="0"/>
              <a:t>temporarily without </a:t>
            </a:r>
            <a:r>
              <a:rPr lang="en-US" dirty="0"/>
              <a:t>internet access may still utilize </a:t>
            </a:r>
            <a:r>
              <a:rPr lang="en-US" dirty="0" smtClean="0"/>
              <a:t>Online content whilst </a:t>
            </a:r>
            <a:r>
              <a:rPr lang="en-US" dirty="0"/>
              <a:t>running their </a:t>
            </a:r>
            <a:r>
              <a:rPr lang="en-US" dirty="0" smtClean="0"/>
              <a:t>games via Import/Export and Authentication features.</a:t>
            </a:r>
          </a:p>
        </p:txBody>
      </p:sp>
    </p:spTree>
    <p:extLst>
      <p:ext uri="{BB962C8B-B14F-4D97-AF65-F5344CB8AC3E}">
        <p14:creationId xmlns:p14="http://schemas.microsoft.com/office/powerpoint/2010/main" val="2175131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Design Documents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863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Dungeons and </a:t>
            </a:r>
            <a:r>
              <a:rPr lang="en-US" dirty="0" smtClean="0"/>
              <a:t>Dragons</a:t>
            </a:r>
            <a:r>
              <a:rPr lang="en-US" dirty="0"/>
              <a:t>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lvl="1"/>
            <a:r>
              <a:rPr lang="en-US" dirty="0"/>
              <a:t>Table-Top Role Playing Game</a:t>
            </a:r>
          </a:p>
          <a:p>
            <a:pPr lvl="1"/>
            <a:r>
              <a:rPr lang="en-US" dirty="0" smtClean="0"/>
              <a:t>Collective </a:t>
            </a:r>
            <a:r>
              <a:rPr lang="en-US" dirty="0"/>
              <a:t>Story-Telling </a:t>
            </a:r>
            <a:r>
              <a:rPr lang="en-US" dirty="0" smtClean="0"/>
              <a:t>based on interactions between:</a:t>
            </a:r>
            <a:endParaRPr lang="en-US" dirty="0"/>
          </a:p>
          <a:p>
            <a:pPr lvl="2"/>
            <a:r>
              <a:rPr lang="en-US" dirty="0" smtClean="0"/>
              <a:t>Players (Characters)</a:t>
            </a:r>
          </a:p>
          <a:p>
            <a:pPr lvl="2"/>
            <a:r>
              <a:rPr lang="en-US" dirty="0" smtClean="0"/>
              <a:t>Game Master (Arbitrator of Events)</a:t>
            </a:r>
            <a:endParaRPr lang="en-US" dirty="0"/>
          </a:p>
          <a:p>
            <a:pPr lvl="2"/>
            <a:r>
              <a:rPr lang="en-US" dirty="0"/>
              <a:t>Dice</a:t>
            </a:r>
            <a:r>
              <a:rPr lang="en-US" dirty="0" smtClean="0"/>
              <a:t>!</a:t>
            </a:r>
          </a:p>
          <a:p>
            <a:pPr marL="301752" lvl="1" indent="0">
              <a:buNone/>
            </a:pPr>
            <a:endParaRPr lang="en-US" dirty="0" smtClean="0"/>
          </a:p>
          <a:p>
            <a:pPr marL="301752" lvl="1" indent="0">
              <a:buNone/>
            </a:pPr>
            <a:r>
              <a:rPr lang="en-US" dirty="0" smtClean="0"/>
              <a:t>Plight of the Game Master</a:t>
            </a:r>
          </a:p>
          <a:p>
            <a:pPr lvl="2"/>
            <a:r>
              <a:rPr lang="en-US" dirty="0" smtClean="0"/>
              <a:t>World Building</a:t>
            </a:r>
          </a:p>
          <a:p>
            <a:pPr lvl="2"/>
            <a:r>
              <a:rPr lang="en-US" dirty="0" smtClean="0"/>
              <a:t>Story Planning</a:t>
            </a:r>
          </a:p>
          <a:p>
            <a:pPr lvl="2"/>
            <a:r>
              <a:rPr lang="en-US" dirty="0" smtClean="0"/>
              <a:t>Non-Player Character Creation</a:t>
            </a:r>
          </a:p>
          <a:p>
            <a:pPr lvl="2"/>
            <a:r>
              <a:rPr lang="en-US" dirty="0" smtClean="0"/>
              <a:t>Encounter Building and Management</a:t>
            </a:r>
            <a:endParaRPr lang="en-US" dirty="0"/>
          </a:p>
          <a:p>
            <a:pPr marL="603504" lvl="2" indent="0">
              <a:buNone/>
            </a:pPr>
            <a:endParaRPr lang="en-US" sz="2800" dirty="0" smtClean="0"/>
          </a:p>
          <a:p>
            <a:pPr marL="603504" lvl="2" indent="0">
              <a:buNone/>
            </a:pPr>
            <a:r>
              <a:rPr lang="en-US" sz="2800" dirty="0" smtClean="0"/>
              <a:t>How </a:t>
            </a:r>
            <a:r>
              <a:rPr lang="en-US" sz="2800" dirty="0"/>
              <a:t>can we simplify or automate </a:t>
            </a:r>
            <a:r>
              <a:rPr lang="en-US" sz="2800" dirty="0" smtClean="0"/>
              <a:t>these tasks?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16464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 Diagram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2" y="1752600"/>
            <a:ext cx="10820399" cy="4648200"/>
          </a:xfrm>
        </p:spPr>
      </p:pic>
    </p:spTree>
    <p:extLst>
      <p:ext uri="{BB962C8B-B14F-4D97-AF65-F5344CB8AC3E}">
        <p14:creationId xmlns:p14="http://schemas.microsoft.com/office/powerpoint/2010/main" val="404187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Cases </a:t>
            </a:r>
            <a:r>
              <a:rPr lang="en-US" sz="1600" dirty="0" smtClean="0"/>
              <a:t>(See </a:t>
            </a:r>
            <a:r>
              <a:rPr lang="en-US" sz="1600" dirty="0" err="1" smtClean="0"/>
              <a:t>Asp.Net</a:t>
            </a:r>
            <a:r>
              <a:rPr lang="en-US" sz="1600" dirty="0" smtClean="0"/>
              <a:t> Prototype)</a:t>
            </a:r>
            <a:endParaRPr lang="en-US" sz="1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150" y="1803400"/>
            <a:ext cx="5495862" cy="4509534"/>
          </a:xfrm>
        </p:spPr>
      </p:pic>
    </p:spTree>
    <p:extLst>
      <p:ext uri="{BB962C8B-B14F-4D97-AF65-F5344CB8AC3E}">
        <p14:creationId xmlns:p14="http://schemas.microsoft.com/office/powerpoint/2010/main" val="479536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Use Cases </a:t>
            </a:r>
            <a:r>
              <a:rPr lang="en-US" sz="1600" dirty="0" smtClean="0"/>
              <a:t>(See </a:t>
            </a:r>
            <a:r>
              <a:rPr lang="en-US" sz="1600" dirty="0" err="1" smtClean="0"/>
              <a:t>Asp.Net</a:t>
            </a:r>
            <a:r>
              <a:rPr lang="en-US" sz="1600" dirty="0" smtClean="0"/>
              <a:t> &amp; C# Prototype)</a:t>
            </a:r>
            <a:endParaRPr lang="en-US" sz="16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812" y="1676400"/>
            <a:ext cx="3744571" cy="4735392"/>
          </a:xfrm>
        </p:spPr>
      </p:pic>
    </p:spTree>
    <p:extLst>
      <p:ext uri="{BB962C8B-B14F-4D97-AF65-F5344CB8AC3E}">
        <p14:creationId xmlns:p14="http://schemas.microsoft.com/office/powerpoint/2010/main" val="2529989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 More Use Cases! </a:t>
            </a:r>
            <a:r>
              <a:rPr lang="en-US" sz="1600" dirty="0" smtClean="0"/>
              <a:t>(See C# Prototype)</a:t>
            </a:r>
            <a:endParaRPr lang="en-US" sz="1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142" y="1803400"/>
            <a:ext cx="6212540" cy="4267200"/>
          </a:xfrm>
        </p:spPr>
      </p:pic>
    </p:spTree>
    <p:extLst>
      <p:ext uri="{BB962C8B-B14F-4D97-AF65-F5344CB8AC3E}">
        <p14:creationId xmlns:p14="http://schemas.microsoft.com/office/powerpoint/2010/main" val="1210999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Storyboard Page 1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70212" y="1600200"/>
            <a:ext cx="5768081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471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Storyboard Page 2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6412" y="1600200"/>
            <a:ext cx="5791200" cy="488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59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Timeline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910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2" y="1803400"/>
            <a:ext cx="5308627" cy="4267200"/>
          </a:xfrm>
        </p:spPr>
        <p:txBody>
          <a:bodyPr>
            <a:noAutofit/>
          </a:bodyPr>
          <a:lstStyle/>
          <a:p>
            <a:pPr marL="301752" lvl="1" indent="0">
              <a:buNone/>
            </a:pPr>
            <a:r>
              <a:rPr lang="en-US" sz="1400" b="1" dirty="0"/>
              <a:t>Week 1 (Oct 14 – Oct 20</a:t>
            </a:r>
            <a:r>
              <a:rPr lang="en-US" sz="1400" b="1" dirty="0" smtClean="0"/>
              <a:t>)</a:t>
            </a:r>
          </a:p>
          <a:p>
            <a:pPr marL="301752" lvl="1" indent="0">
              <a:buNone/>
            </a:pPr>
            <a:r>
              <a:rPr lang="en-US" sz="1400" dirty="0" smtClean="0"/>
              <a:t>• Reach Design decision on use of Grid View, </a:t>
            </a:r>
            <a:r>
              <a:rPr lang="en-US" sz="1400" dirty="0" err="1" smtClean="0"/>
              <a:t>ListView</a:t>
            </a:r>
            <a:r>
              <a:rPr lang="en-US" sz="1400" dirty="0" smtClean="0"/>
              <a:t>, or my own Object Table, for the many tables I need.</a:t>
            </a:r>
          </a:p>
          <a:p>
            <a:pPr marL="301752" lvl="1" indent="0">
              <a:buNone/>
            </a:pPr>
            <a:r>
              <a:rPr lang="en-US" sz="1400" b="1" dirty="0" smtClean="0"/>
              <a:t>Week </a:t>
            </a:r>
            <a:r>
              <a:rPr lang="en-US" sz="1400" b="1" dirty="0"/>
              <a:t>2 (Oct 21 – Oct 27</a:t>
            </a:r>
            <a:r>
              <a:rPr lang="en-US" sz="1400" b="1" dirty="0" smtClean="0"/>
              <a:t>)</a:t>
            </a:r>
          </a:p>
          <a:p>
            <a:pPr marL="301752" lvl="1" indent="0">
              <a:buNone/>
            </a:pPr>
            <a:r>
              <a:rPr lang="en-US" sz="1400" dirty="0" smtClean="0"/>
              <a:t>• </a:t>
            </a:r>
            <a:r>
              <a:rPr lang="en-US" sz="1400" dirty="0"/>
              <a:t>Login/New User registration completion</a:t>
            </a:r>
          </a:p>
          <a:p>
            <a:pPr marL="301752" lvl="1" indent="0">
              <a:buNone/>
            </a:pPr>
            <a:r>
              <a:rPr lang="en-US" sz="1400" dirty="0" smtClean="0"/>
              <a:t>• </a:t>
            </a:r>
            <a:r>
              <a:rPr lang="en-US" sz="1400" dirty="0"/>
              <a:t>Encounter Tool completion</a:t>
            </a:r>
          </a:p>
          <a:p>
            <a:pPr marL="301752" lvl="1" indent="0">
              <a:buNone/>
            </a:pPr>
            <a:r>
              <a:rPr lang="en-US" sz="1400" b="1" dirty="0"/>
              <a:t>Week 3 (Oct 28 – Nov 3</a:t>
            </a:r>
            <a:r>
              <a:rPr lang="en-US" sz="1400" b="1" dirty="0" smtClean="0"/>
              <a:t>)</a:t>
            </a:r>
          </a:p>
          <a:p>
            <a:pPr marL="301752" lvl="1" indent="0">
              <a:buNone/>
            </a:pPr>
            <a:r>
              <a:rPr lang="en-US" sz="1400" dirty="0"/>
              <a:t>• ‘Create Game’ Page completion</a:t>
            </a:r>
          </a:p>
          <a:p>
            <a:pPr marL="301752" lvl="1" indent="0">
              <a:buNone/>
            </a:pPr>
            <a:r>
              <a:rPr lang="en-US" sz="1400" dirty="0"/>
              <a:t>• ‘Join Game’ Page completion</a:t>
            </a:r>
          </a:p>
          <a:p>
            <a:pPr marL="301752" lvl="1" indent="0">
              <a:buNone/>
            </a:pPr>
            <a:r>
              <a:rPr lang="en-US" sz="1400" dirty="0"/>
              <a:t>• ‘Game Party’ Page </a:t>
            </a:r>
            <a:r>
              <a:rPr lang="en-US" sz="1400" dirty="0" smtClean="0"/>
              <a:t>completion</a:t>
            </a:r>
          </a:p>
          <a:p>
            <a:pPr marL="301752" lvl="1" indent="0">
              <a:buNone/>
            </a:pPr>
            <a:r>
              <a:rPr lang="en-US" sz="1400" b="1" dirty="0" smtClean="0"/>
              <a:t>Week 4 (Nov 4 – Nov 10)</a:t>
            </a:r>
          </a:p>
          <a:p>
            <a:pPr marL="301752" lvl="1" indent="0">
              <a:buNone/>
            </a:pPr>
            <a:r>
              <a:rPr lang="en-US" sz="1400" dirty="0" smtClean="0"/>
              <a:t>• NPC </a:t>
            </a:r>
            <a:r>
              <a:rPr lang="en-US" sz="1400" dirty="0"/>
              <a:t>Tool </a:t>
            </a:r>
            <a:r>
              <a:rPr lang="en-US" sz="1400" dirty="0" smtClean="0"/>
              <a:t>completion</a:t>
            </a:r>
          </a:p>
          <a:p>
            <a:pPr marL="301752" lvl="1" indent="0">
              <a:buNone/>
            </a:pPr>
            <a:r>
              <a:rPr lang="en-US" sz="1400" dirty="0"/>
              <a:t>• NPC Tracker </a:t>
            </a:r>
            <a:r>
              <a:rPr lang="en-US" sz="1400" dirty="0" smtClean="0"/>
              <a:t>completion</a:t>
            </a:r>
            <a:endParaRPr lang="en-US" sz="1400" dirty="0"/>
          </a:p>
          <a:p>
            <a:pPr marL="301752" lvl="1" indent="0">
              <a:buNone/>
            </a:pPr>
            <a:endParaRPr lang="en-US" sz="14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2" y="1803400"/>
            <a:ext cx="5410200" cy="4267200"/>
          </a:xfrm>
        </p:spPr>
        <p:txBody>
          <a:bodyPr>
            <a:noAutofit/>
          </a:bodyPr>
          <a:lstStyle/>
          <a:p>
            <a:pPr marL="301752" lvl="1" indent="0">
              <a:buNone/>
            </a:pPr>
            <a:r>
              <a:rPr lang="nl-NL" sz="1400" b="1" dirty="0"/>
              <a:t>Week 5 (Nov 11 – Nov 17</a:t>
            </a:r>
            <a:r>
              <a:rPr lang="nl-NL" sz="1400" b="1" dirty="0" smtClean="0"/>
              <a:t>)</a:t>
            </a:r>
          </a:p>
          <a:p>
            <a:pPr marL="301752" lvl="1" indent="0">
              <a:buNone/>
            </a:pPr>
            <a:r>
              <a:rPr lang="en-US" sz="1400" dirty="0" smtClean="0"/>
              <a:t>• </a:t>
            </a:r>
            <a:r>
              <a:rPr lang="en-US" sz="1400" dirty="0"/>
              <a:t>Custom Game pages </a:t>
            </a:r>
            <a:r>
              <a:rPr lang="en-US" sz="1400" dirty="0" smtClean="0"/>
              <a:t>completion</a:t>
            </a:r>
          </a:p>
          <a:p>
            <a:pPr marL="301752" lvl="1" indent="0">
              <a:buNone/>
            </a:pPr>
            <a:r>
              <a:rPr lang="en-US" sz="1400" dirty="0"/>
              <a:t>• Create </a:t>
            </a:r>
            <a:r>
              <a:rPr lang="en-US" sz="1400" dirty="0" smtClean="0"/>
              <a:t>Game Information </a:t>
            </a:r>
            <a:r>
              <a:rPr lang="en-US" sz="1400" dirty="0" smtClean="0"/>
              <a:t>Page</a:t>
            </a:r>
          </a:p>
          <a:p>
            <a:pPr marL="301752" lvl="1" indent="0">
              <a:buNone/>
            </a:pPr>
            <a:r>
              <a:rPr lang="en-US" sz="1400"/>
              <a:t>• </a:t>
            </a:r>
            <a:r>
              <a:rPr lang="en-US" sz="1400" smtClean="0"/>
              <a:t>Begin </a:t>
            </a:r>
            <a:r>
              <a:rPr lang="en-US" sz="1400" dirty="0" smtClean="0"/>
              <a:t>Optimization</a:t>
            </a:r>
            <a:endParaRPr lang="en-US" sz="1400" dirty="0" smtClean="0"/>
          </a:p>
          <a:p>
            <a:pPr marL="301752" lvl="1" indent="0">
              <a:buNone/>
            </a:pPr>
            <a:r>
              <a:rPr lang="nl-NL" sz="1400" b="1" dirty="0" smtClean="0"/>
              <a:t>Week </a:t>
            </a:r>
            <a:r>
              <a:rPr lang="nl-NL" sz="1400" b="1" dirty="0"/>
              <a:t>6 (Nov 18 – Nov 24</a:t>
            </a:r>
            <a:r>
              <a:rPr lang="nl-NL" sz="1400" b="1" dirty="0" smtClean="0"/>
              <a:t>)</a:t>
            </a:r>
          </a:p>
          <a:p>
            <a:pPr marL="301752" lvl="1" indent="0">
              <a:buNone/>
            </a:pPr>
            <a:r>
              <a:rPr lang="en-US" sz="1400" dirty="0"/>
              <a:t>• Begin Project </a:t>
            </a:r>
            <a:r>
              <a:rPr lang="en-US" sz="1400" dirty="0" smtClean="0"/>
              <a:t>Testing</a:t>
            </a:r>
            <a:endParaRPr lang="en-US" sz="1400" dirty="0" smtClean="0"/>
          </a:p>
          <a:p>
            <a:pPr marL="301752" lvl="1" indent="0">
              <a:buNone/>
            </a:pPr>
            <a:r>
              <a:rPr lang="en-US" sz="1400" dirty="0" smtClean="0"/>
              <a:t>• </a:t>
            </a:r>
            <a:r>
              <a:rPr lang="en-US" sz="1400" dirty="0"/>
              <a:t>Finalize any remaining functionality of Main Project</a:t>
            </a:r>
          </a:p>
          <a:p>
            <a:pPr marL="301752" lvl="1" indent="0">
              <a:buNone/>
            </a:pPr>
            <a:r>
              <a:rPr lang="en-US" sz="1400" dirty="0" smtClean="0"/>
              <a:t>• </a:t>
            </a:r>
            <a:r>
              <a:rPr lang="en-US" sz="1400" dirty="0"/>
              <a:t>Begin work on secondary project (Desktop </a:t>
            </a:r>
            <a:r>
              <a:rPr lang="en-US" sz="1400" dirty="0" smtClean="0"/>
              <a:t>app)</a:t>
            </a:r>
          </a:p>
          <a:p>
            <a:pPr marL="301752" lvl="1" indent="0">
              <a:buNone/>
            </a:pPr>
            <a:r>
              <a:rPr lang="nl-NL" sz="1400" b="1" dirty="0"/>
              <a:t>Week 7 (Nov 25 – Dec 1</a:t>
            </a:r>
            <a:r>
              <a:rPr lang="nl-NL" sz="1400" b="1" dirty="0" smtClean="0"/>
              <a:t>)</a:t>
            </a:r>
          </a:p>
          <a:p>
            <a:pPr marL="301752" lvl="1" indent="0">
              <a:buNone/>
            </a:pPr>
            <a:r>
              <a:rPr lang="en-US" sz="1400" dirty="0" smtClean="0"/>
              <a:t>• </a:t>
            </a:r>
            <a:r>
              <a:rPr lang="en-US" sz="1400" dirty="0"/>
              <a:t>Complete login/authentication feature of Desktop application</a:t>
            </a:r>
          </a:p>
          <a:p>
            <a:pPr marL="301752" lvl="1" indent="0">
              <a:buNone/>
            </a:pPr>
            <a:r>
              <a:rPr lang="en-US" sz="1400" dirty="0" smtClean="0"/>
              <a:t>• </a:t>
            </a:r>
            <a:r>
              <a:rPr lang="en-US" sz="1400" dirty="0"/>
              <a:t>Complete Desktop application’s ‘Import/Export’ functionality </a:t>
            </a:r>
            <a:endParaRPr lang="en-US" sz="1400" dirty="0" smtClean="0"/>
          </a:p>
          <a:p>
            <a:pPr marL="301752" lvl="1" indent="0">
              <a:buNone/>
            </a:pPr>
            <a:r>
              <a:rPr lang="nl-NL" sz="1400" b="1" dirty="0" smtClean="0"/>
              <a:t>Week </a:t>
            </a:r>
            <a:r>
              <a:rPr lang="nl-NL" sz="1400" b="1" dirty="0"/>
              <a:t>8 (Dec 2 – Dec 8</a:t>
            </a:r>
            <a:r>
              <a:rPr lang="nl-NL" sz="1400" b="1" dirty="0" smtClean="0"/>
              <a:t>)</a:t>
            </a:r>
          </a:p>
          <a:p>
            <a:pPr marL="301752" lvl="1" indent="0">
              <a:buNone/>
            </a:pPr>
            <a:r>
              <a:rPr lang="en-US" sz="1400" dirty="0" smtClean="0"/>
              <a:t>• </a:t>
            </a:r>
            <a:r>
              <a:rPr lang="en-US" sz="1400" dirty="0"/>
              <a:t>Present Project Demo and Testing</a:t>
            </a:r>
          </a:p>
          <a:p>
            <a:pPr marL="301752" lvl="1" indent="0">
              <a:buNone/>
            </a:pPr>
            <a:r>
              <a:rPr lang="en-US" sz="1400" dirty="0"/>
              <a:t>        ◦ </a:t>
            </a:r>
            <a:r>
              <a:rPr lang="en-US" sz="1400" dirty="0" smtClean="0"/>
              <a:t>Testing Complete</a:t>
            </a:r>
            <a:endParaRPr lang="en-US" sz="1400" dirty="0"/>
          </a:p>
          <a:p>
            <a:pPr marL="301752" lvl="1" indent="0">
              <a:buNone/>
            </a:pPr>
            <a:r>
              <a:rPr lang="en-US" sz="1400" dirty="0" smtClean="0"/>
              <a:t>        </a:t>
            </a:r>
            <a:r>
              <a:rPr lang="en-US" sz="1400" dirty="0"/>
              <a:t>◦ Working Demo Complete</a:t>
            </a:r>
          </a:p>
        </p:txBody>
      </p:sp>
    </p:spTree>
    <p:extLst>
      <p:ext uri="{BB962C8B-B14F-4D97-AF65-F5344CB8AC3E}">
        <p14:creationId xmlns:p14="http://schemas.microsoft.com/office/powerpoint/2010/main" val="120053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Estimates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Estimated Time to Completion of Main Project: </a:t>
            </a:r>
            <a:r>
              <a:rPr lang="en-US" dirty="0"/>
              <a:t>6 weeks</a:t>
            </a:r>
          </a:p>
          <a:p>
            <a:r>
              <a:rPr lang="en-US" b="1" dirty="0" smtClean="0"/>
              <a:t>Estimated </a:t>
            </a:r>
            <a:r>
              <a:rPr lang="en-US" b="1" dirty="0"/>
              <a:t>Time for Secondary Project: </a:t>
            </a:r>
            <a:r>
              <a:rPr lang="en-US" dirty="0"/>
              <a:t>2 </a:t>
            </a:r>
            <a:r>
              <a:rPr lang="en-US" dirty="0" smtClean="0"/>
              <a:t>weeks</a:t>
            </a:r>
          </a:p>
          <a:p>
            <a:pPr marL="0" indent="0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/>
              <a:t>Possible Stretch-Goals:</a:t>
            </a:r>
            <a:endParaRPr lang="en-US" dirty="0" smtClean="0"/>
          </a:p>
          <a:p>
            <a:r>
              <a:rPr lang="en-US" dirty="0" smtClean="0"/>
              <a:t>Magic </a:t>
            </a:r>
            <a:r>
              <a:rPr lang="en-US" dirty="0"/>
              <a:t>Item Shop Generator</a:t>
            </a:r>
          </a:p>
          <a:p>
            <a:r>
              <a:rPr lang="en-US" dirty="0"/>
              <a:t>Treasure Generator</a:t>
            </a:r>
          </a:p>
          <a:p>
            <a:r>
              <a:rPr lang="en-US" dirty="0"/>
              <a:t>Settlement Generator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886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03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Idea:  DungeonBuddy is born!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Two Overarching Goals:</a:t>
            </a:r>
          </a:p>
          <a:p>
            <a:r>
              <a:rPr lang="en-US" dirty="0" smtClean="0"/>
              <a:t>Allow Game Masters to create digital representations of their games, so that they can better levy technology to do some of the heavy lifting.</a:t>
            </a:r>
          </a:p>
          <a:p>
            <a:r>
              <a:rPr lang="en-US" dirty="0" smtClean="0"/>
              <a:t>Allow a game’s players to access these games, so that they can view game specific information that their Game Master makes available.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575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</a:t>
            </a:r>
            <a:r>
              <a:rPr lang="en-US" dirty="0" smtClean="0"/>
              <a:t>Specifications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smtClean="0"/>
              <a:t>Game Masters</a:t>
            </a:r>
          </a:p>
          <a:p>
            <a:r>
              <a:rPr lang="en-US" dirty="0"/>
              <a:t>Be able to create a digital representation of their Table-Top game</a:t>
            </a:r>
          </a:p>
          <a:p>
            <a:r>
              <a:rPr lang="en-US" dirty="0"/>
              <a:t>View and Manage which Player Characters are in the Game (Party System)</a:t>
            </a:r>
          </a:p>
          <a:p>
            <a:r>
              <a:rPr lang="en-US" dirty="0" smtClean="0"/>
              <a:t>Be able to create </a:t>
            </a:r>
            <a:r>
              <a:rPr lang="en-US" dirty="0"/>
              <a:t>and manage unique </a:t>
            </a:r>
            <a:r>
              <a:rPr lang="en-US" dirty="0" smtClean="0"/>
              <a:t>‘Monster</a:t>
            </a:r>
            <a:r>
              <a:rPr lang="en-US" dirty="0"/>
              <a:t>’ encounters, and save them for </a:t>
            </a:r>
            <a:r>
              <a:rPr lang="en-US" dirty="0" smtClean="0"/>
              <a:t>use during their game.</a:t>
            </a:r>
            <a:endParaRPr lang="en-US" dirty="0"/>
          </a:p>
          <a:p>
            <a:r>
              <a:rPr lang="en-US" dirty="0"/>
              <a:t>Track a List of Game Non-Player </a:t>
            </a:r>
            <a:r>
              <a:rPr lang="en-US" dirty="0" smtClean="0"/>
              <a:t>characters.</a:t>
            </a:r>
            <a:endParaRPr lang="en-US" dirty="0"/>
          </a:p>
          <a:p>
            <a:r>
              <a:rPr lang="en-US" dirty="0"/>
              <a:t>Be able to generate random Non-Player characters for their </a:t>
            </a:r>
            <a:r>
              <a:rPr lang="en-US" dirty="0" smtClean="0"/>
              <a:t>game.</a:t>
            </a:r>
            <a:endParaRPr lang="en-US" dirty="0"/>
          </a:p>
          <a:p>
            <a:r>
              <a:rPr lang="en-US" dirty="0"/>
              <a:t>Be able to digitally roll all </a:t>
            </a:r>
            <a:r>
              <a:rPr lang="en-US" dirty="0" smtClean="0"/>
              <a:t>types </a:t>
            </a:r>
            <a:r>
              <a:rPr lang="en-US" dirty="0"/>
              <a:t>of </a:t>
            </a:r>
            <a:r>
              <a:rPr lang="en-US" dirty="0" smtClean="0"/>
              <a:t>dice </a:t>
            </a:r>
            <a:r>
              <a:rPr lang="en-US" dirty="0"/>
              <a:t>with </a:t>
            </a:r>
            <a:r>
              <a:rPr lang="en-US" dirty="0" smtClean="0"/>
              <a:t>custom modifiers.</a:t>
            </a:r>
            <a:endParaRPr lang="en-US" dirty="0"/>
          </a:p>
          <a:p>
            <a:r>
              <a:rPr lang="en-US" dirty="0"/>
              <a:t>Be able to publish custom Game Information pages for Players to be able to access (Maps, World Information, </a:t>
            </a:r>
            <a:r>
              <a:rPr lang="en-US" dirty="0" err="1"/>
              <a:t>etc</a:t>
            </a:r>
            <a:r>
              <a:rPr lang="en-US" dirty="0" smtClean="0"/>
              <a:t>).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smtClean="0"/>
              <a:t>Player</a:t>
            </a:r>
          </a:p>
          <a:p>
            <a:r>
              <a:rPr lang="en-US" dirty="0"/>
              <a:t>View Basic Game Information for each game they are a part </a:t>
            </a:r>
            <a:r>
              <a:rPr lang="en-US" dirty="0" smtClean="0"/>
              <a:t>of.</a:t>
            </a:r>
            <a:endParaRPr lang="en-US" dirty="0"/>
          </a:p>
          <a:p>
            <a:r>
              <a:rPr lang="en-US" dirty="0"/>
              <a:t>Be able to view all other Party Members in each game they are a part of (View Party)</a:t>
            </a:r>
          </a:p>
          <a:p>
            <a:r>
              <a:rPr lang="en-US" dirty="0"/>
              <a:t>Be able to see any World information made available by their Game </a:t>
            </a:r>
            <a:r>
              <a:rPr lang="en-US" dirty="0" smtClean="0"/>
              <a:t>Master.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034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Functional Requirements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926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Screen </a:t>
            </a:r>
            <a:r>
              <a:rPr lang="en-US" sz="1600" dirty="0" smtClean="0"/>
              <a:t>(Navigation)</a:t>
            </a:r>
            <a:endParaRPr lang="en-US" sz="16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119873"/>
              </p:ext>
            </p:extLst>
          </p:nvPr>
        </p:nvGraphicFramePr>
        <p:xfrm>
          <a:off x="1293812" y="2328672"/>
          <a:ext cx="9829800" cy="3950208"/>
        </p:xfrm>
        <a:graphic>
          <a:graphicData uri="http://schemas.openxmlformats.org/drawingml/2006/table">
            <a:tbl>
              <a:tblPr/>
              <a:tblGrid>
                <a:gridCol w="650014"/>
                <a:gridCol w="9179786"/>
              </a:tblGrid>
              <a:tr h="230505">
                <a:tc gridSpan="2">
                  <a:txBody>
                    <a:bodyPr/>
                    <a:lstStyle/>
                    <a:p>
                      <a:pPr algn="ctr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 b="1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Main Page</a:t>
                      </a:r>
                      <a:endParaRPr lang="en-US" sz="10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505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If not logged in, the user should be redirected to the login screen.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505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FR2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view all of the games in which they are the Game Master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505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FR3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view all of the games in which they are a player.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505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FR4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navigate to the Home Screen.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505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FR5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navigate to the Create New Game screen.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505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FR6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navigate to the Join Game screen.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505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FR7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navigate to the Game Information Screen for any game that they are a player of.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505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FR8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navigate to the Game Party Screen for any game that they are a player of.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505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FR9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navigate to any Custom Game pages included with any game that they are a player of.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505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FR10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navigate to the Game Information Screen for any game that they are a Game Master of.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505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FR11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navigate to the Game Party Screen for any game that they are a Game Master of.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505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FR12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navigate to the Encounter Tool for any game that they are a Game Master of.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505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FR13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navigate to the NPC Tracker for any game that they are a Game Master of.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505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FR14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navigate to the NPC Tool for any game that they are a Game Master of.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505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FR15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0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navigate to the Custom Page Tool for any game that they are a Game Master of.</a:t>
                      </a:r>
                    </a:p>
                  </a:txBody>
                  <a:tcPr marL="35560" marR="40640" marT="38100" marB="3810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2980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 Screen </a:t>
            </a:r>
            <a:r>
              <a:rPr lang="en-US" sz="1600" dirty="0" smtClean="0"/>
              <a:t>(Login/Registration)</a:t>
            </a:r>
            <a:endParaRPr lang="en-US" sz="16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2988297"/>
              </p:ext>
            </p:extLst>
          </p:nvPr>
        </p:nvGraphicFramePr>
        <p:xfrm>
          <a:off x="989012" y="3733800"/>
          <a:ext cx="10134600" cy="1756127"/>
        </p:xfrm>
        <a:graphic>
          <a:graphicData uri="http://schemas.openxmlformats.org/drawingml/2006/table">
            <a:tbl>
              <a:tblPr/>
              <a:tblGrid>
                <a:gridCol w="533400"/>
                <a:gridCol w="9601200"/>
              </a:tblGrid>
              <a:tr h="321357">
                <a:tc gridSpan="2">
                  <a:txBody>
                    <a:bodyPr/>
                    <a:lstStyle/>
                    <a:p>
                      <a:pPr algn="ctr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b="1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Login Screen</a:t>
                      </a:r>
                      <a:endParaRPr lang="en-US" sz="12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71372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authenticate a username and password against a user entry in the database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1372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FR2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fill out a form to gather the required information to create a new account.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1372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FR3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create a new user account in the database.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9386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</a:t>
            </a:r>
            <a:r>
              <a:rPr lang="en-US" dirty="0" smtClean="0"/>
              <a:t>Screen</a:t>
            </a:r>
            <a:r>
              <a:rPr lang="en-US" dirty="0"/>
              <a:t> </a:t>
            </a:r>
            <a:r>
              <a:rPr lang="en-US" sz="1600" dirty="0" smtClean="0"/>
              <a:t>(Greeting / Tutorials)</a:t>
            </a:r>
            <a:endParaRPr lang="en-US" sz="16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9307777"/>
              </p:ext>
            </p:extLst>
          </p:nvPr>
        </p:nvGraphicFramePr>
        <p:xfrm>
          <a:off x="912812" y="3886200"/>
          <a:ext cx="10363200" cy="1368044"/>
        </p:xfrm>
        <a:graphic>
          <a:graphicData uri="http://schemas.openxmlformats.org/drawingml/2006/table">
            <a:tbl>
              <a:tblPr/>
              <a:tblGrid>
                <a:gridCol w="545432"/>
                <a:gridCol w="9817768"/>
              </a:tblGrid>
              <a:tr h="0">
                <a:tc gridSpan="2">
                  <a:txBody>
                    <a:bodyPr/>
                    <a:lstStyle/>
                    <a:p>
                      <a:pPr algn="ctr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b="1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Home Screen</a:t>
                      </a:r>
                      <a:endParaRPr lang="en-US" sz="12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If not logged in, the user should be redirected to the login screen.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FR2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read the Web Page greeting.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FR3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read instructions on how to navigate the various pages.</a:t>
                      </a: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8675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Game </a:t>
            </a:r>
            <a:r>
              <a:rPr lang="en-US" dirty="0" smtClean="0"/>
              <a:t>Screen </a:t>
            </a:r>
            <a:r>
              <a:rPr lang="en-US" sz="1600" dirty="0" smtClean="0"/>
              <a:t>(For New GMs)</a:t>
            </a:r>
            <a:endParaRPr lang="en-US" sz="16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4304051"/>
              </p:ext>
            </p:extLst>
          </p:nvPr>
        </p:nvGraphicFramePr>
        <p:xfrm>
          <a:off x="912812" y="3657598"/>
          <a:ext cx="10439400" cy="2438400"/>
        </p:xfrm>
        <a:graphic>
          <a:graphicData uri="http://schemas.openxmlformats.org/drawingml/2006/table">
            <a:tbl>
              <a:tblPr/>
              <a:tblGrid>
                <a:gridCol w="549442"/>
                <a:gridCol w="9889958"/>
              </a:tblGrid>
              <a:tr h="487680">
                <a:tc gridSpan="2">
                  <a:txBody>
                    <a:bodyPr/>
                    <a:lstStyle/>
                    <a:p>
                      <a:pPr algn="ctr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b="1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Create Game Screen</a:t>
                      </a:r>
                      <a:endParaRPr lang="en-US" sz="11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8768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FR1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If not logged in, the user should be redirected to the login screen.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768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FR2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fill out a form to gather the required information to create a game.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768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FR3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Game name should be checked against a database to ensure that it does not already exist.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7680"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FR4</a:t>
                      </a:r>
                      <a:endParaRPr lang="en-US" sz="110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20000"/>
                        </a:lnSpc>
                        <a:spcAft>
                          <a:spcPts val="720"/>
                        </a:spcAft>
                      </a:pPr>
                      <a:r>
                        <a:rPr lang="en-US" sz="1200" dirty="0">
                          <a:solidFill>
                            <a:srgbClr val="00000A"/>
                          </a:solidFill>
                          <a:effectLst/>
                          <a:latin typeface="Calibri" panose="020F0502020204030204" pitchFamily="34" charset="0"/>
                        </a:rPr>
                        <a:t>The user should be able to create their game in the database, and be assigned its Game Master</a:t>
                      </a:r>
                      <a:endParaRPr lang="en-US" sz="1100" dirty="0">
                        <a:solidFill>
                          <a:srgbClr val="00000A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08" marR="73152" marT="68580" marB="68580">
                    <a:lnL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4168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ooks Classic 16x9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50000"/>
              </a:schemeClr>
            </a:gs>
            <a:gs pos="60000">
              <a:schemeClr val="phClr">
                <a:shade val="20000"/>
                <a:satMod val="25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/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01059.potx" id="{C5FD5170-17AC-4815-968A-FDC1AAB6E99D}" vid="{74C691A5-1550-4555-B870-169F3443F41D}"/>
    </a:ext>
  </a:extLst>
</a:theme>
</file>

<file path=ppt/theme/theme2.xml><?xml version="1.0" encoding="utf-8"?>
<a:theme xmlns:a="http://schemas.openxmlformats.org/drawingml/2006/main" name="Office Theme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false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1360476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2011-12-12T13:37:00+00:00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2035-01-01T08:00:00+00:00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TP102801058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706496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REDMOND\v-soujap</DisplayName>
        <AccountId>1954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14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4ED80E12-3BE9-4746-820E-FFB249F467F2}">
  <ds:schemaRefs>
    <ds:schemaRef ds:uri="http://schemas.microsoft.com/office/2006/documentManagement/types"/>
    <ds:schemaRef ds:uri="http://purl.org/dc/elements/1.1/"/>
    <ds:schemaRef ds:uri="http://schemas.microsoft.com/office/2006/metadata/properties"/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83ED4759-CFDD-43F0-817C-11D9197192B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D003AC8-209A-4321-A17C-1B7A2064339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Classic book education presentation (widescreen)</Template>
  <TotalTime>2155</TotalTime>
  <Words>2325</Words>
  <Application>Microsoft Office PowerPoint</Application>
  <PresentationFormat>Custom</PresentationFormat>
  <Paragraphs>281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Constantia</vt:lpstr>
      <vt:lpstr>Books Classic 16x9</vt:lpstr>
      <vt:lpstr>Dungeon Buddy</vt:lpstr>
      <vt:lpstr>What is Dungeons and Dragons?</vt:lpstr>
      <vt:lpstr>Project Idea:  DungeonBuddy is born!</vt:lpstr>
      <vt:lpstr>Project Specifications</vt:lpstr>
      <vt:lpstr>Functional Requirements</vt:lpstr>
      <vt:lpstr>Main Screen (Navigation)</vt:lpstr>
      <vt:lpstr>Login Screen (Login/Registration)</vt:lpstr>
      <vt:lpstr>Home Screen (Greeting / Tutorials)</vt:lpstr>
      <vt:lpstr>Create Game Screen (For New GMs)</vt:lpstr>
      <vt:lpstr>Join Game Screen (For New Players)</vt:lpstr>
      <vt:lpstr>Game Information Screen (For Game Masters and Players)</vt:lpstr>
      <vt:lpstr>Game Party Screen (For Game Masters and Players)</vt:lpstr>
      <vt:lpstr>Custom Page Tool (For Game Masters and Players)</vt:lpstr>
      <vt:lpstr>Encounter Tool (For Game Masters)</vt:lpstr>
      <vt:lpstr>NPC Tool and NPC Tracker (For Game Masters)</vt:lpstr>
      <vt:lpstr>Non-Functional Requirements</vt:lpstr>
      <vt:lpstr>Web Server Requirements</vt:lpstr>
      <vt:lpstr>Front-End Device Requirements</vt:lpstr>
      <vt:lpstr>Design Documents</vt:lpstr>
      <vt:lpstr>Database Diagram</vt:lpstr>
      <vt:lpstr>Use Cases (See Asp.Net Prototype)</vt:lpstr>
      <vt:lpstr>More Use Cases (See Asp.Net &amp; C# Prototype)</vt:lpstr>
      <vt:lpstr>Even More Use Cases! (See C# Prototype)</vt:lpstr>
      <vt:lpstr>Storyboard Page 1</vt:lpstr>
      <vt:lpstr>Storyboard Page 2</vt:lpstr>
      <vt:lpstr>Timeline</vt:lpstr>
      <vt:lpstr>Timeline</vt:lpstr>
      <vt:lpstr>Estimates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Dungeon Buddy</dc:title>
  <dc:creator>Ditronian</dc:creator>
  <cp:lastModifiedBy>Ditronian</cp:lastModifiedBy>
  <cp:revision>14</cp:revision>
  <dcterms:created xsi:type="dcterms:W3CDTF">2019-10-15T02:14:09Z</dcterms:created>
  <dcterms:modified xsi:type="dcterms:W3CDTF">2019-11-15T02:42:02Z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